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5" r:id="rId2"/>
    <p:sldId id="285" r:id="rId3"/>
    <p:sldId id="304" r:id="rId4"/>
    <p:sldId id="286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32" r:id="rId15"/>
    <p:sldId id="333" r:id="rId16"/>
    <p:sldId id="334" r:id="rId17"/>
    <p:sldId id="335" r:id="rId18"/>
    <p:sldId id="336" r:id="rId19"/>
    <p:sldId id="338" r:id="rId20"/>
    <p:sldId id="339" r:id="rId21"/>
    <p:sldId id="342" r:id="rId22"/>
    <p:sldId id="343" r:id="rId23"/>
    <p:sldId id="344" r:id="rId24"/>
    <p:sldId id="345" r:id="rId25"/>
    <p:sldId id="337" r:id="rId26"/>
    <p:sldId id="340" r:id="rId27"/>
    <p:sldId id="346" r:id="rId28"/>
    <p:sldId id="341" r:id="rId29"/>
    <p:sldId id="349" r:id="rId30"/>
    <p:sldId id="347" r:id="rId31"/>
    <p:sldId id="350" r:id="rId32"/>
    <p:sldId id="315" r:id="rId3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818"/>
    <a:srgbClr val="ED4500"/>
    <a:srgbClr val="98AB42"/>
    <a:srgbClr val="569EC6"/>
    <a:srgbClr val="B83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45" autoAdjust="0"/>
    <p:restoredTop sz="91168"/>
  </p:normalViewPr>
  <p:slideViewPr>
    <p:cSldViewPr>
      <p:cViewPr>
        <p:scale>
          <a:sx n="130" d="100"/>
          <a:sy n="130" d="100"/>
        </p:scale>
        <p:origin x="440" y="3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5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58359-8AF9-42E6-95DA-28B4C0D24F6E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73F2B-3B15-489E-8BBB-E3EDF5CB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1E3C-25FA-4BA9-80C8-CAFB5A2F9DF0}" type="datetimeFigureOut">
              <a:rPr lang="en-US" smtClean="0"/>
              <a:t>12/19/17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E4459-2F9E-477D-A60A-44A2DA343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4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3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washraf.gitbooks.io</a:t>
            </a:r>
            <a:r>
              <a:rPr lang="en-US" dirty="0" smtClean="0"/>
              <a:t>/the-</a:t>
            </a:r>
            <a:r>
              <a:rPr lang="en-US" dirty="0" err="1" smtClean="0"/>
              <a:t>docker</a:t>
            </a:r>
            <a:r>
              <a:rPr lang="en-US" dirty="0" smtClean="0"/>
              <a:t>-ecosystem/content/Chapter%201/Section%203/</a:t>
            </a:r>
            <a:r>
              <a:rPr lang="en-US" dirty="0" err="1" smtClean="0"/>
              <a:t>union_file_system.html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50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4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75816" y="477962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81685" y="340219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119678" y="269049"/>
            <a:ext cx="1525422" cy="1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6789119" y="4455497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318768" y="4638877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912870" y="4768688"/>
            <a:ext cx="1398944" cy="10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刷痕banner矢量素材02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617" t="6208" r="2617" b="72617"/>
          <a:stretch>
            <a:fillRect/>
          </a:stretch>
        </p:blipFill>
        <p:spPr>
          <a:xfrm>
            <a:off x="0" y="0"/>
            <a:ext cx="9144000" cy="627534"/>
          </a:xfrm>
          <a:prstGeom prst="rect">
            <a:avLst/>
          </a:prstGeom>
        </p:spPr>
      </p:pic>
      <p:pic>
        <p:nvPicPr>
          <p:cNvPr id="3" name="图片 2" descr="刷痕banner矢量素材02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617" t="22177" r="2617" b="75047"/>
          <a:stretch>
            <a:fillRect/>
          </a:stretch>
        </p:blipFill>
        <p:spPr>
          <a:xfrm flipV="1">
            <a:off x="0" y="5061223"/>
            <a:ext cx="9144000" cy="82277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539552" y="106852"/>
            <a:ext cx="7149480" cy="493167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Picture 3" descr="C:\Users\Administrator\Desktop\logo_透明底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674"/>
            <a:ext cx="808856" cy="3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Administrator\Downloads\水印单个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3" y="1701461"/>
            <a:ext cx="8666949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39552" y="555526"/>
            <a:ext cx="741682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rgbClr val="FFFF00"/>
                </a:solidFill>
              </a:rPr>
              <a:t>商业图使用说明</a:t>
            </a:r>
            <a:endParaRPr lang="en-US" altLang="zh-CN" sz="3200" dirty="0">
              <a:solidFill>
                <a:srgbClr val="FFFF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本设计作品中所使用的图片来源于以下网站（图片链接见本页备注），以下网站均有声明：图片为免费无版权图片，并且可以供个人和商业使用，如需确认版权情况，可查看该网站图片版权声明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539552" y="343584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本作品使用的免费无版权图片链接地址列表：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" y="0"/>
            <a:ext cx="9138198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5" r:id="rId3"/>
    <p:sldLayoutId id="2147483661" r:id="rId4"/>
    <p:sldLayoutId id="2147483659" r:id="rId5"/>
    <p:sldLayoutId id="2147483662" r:id="rId6"/>
    <p:sldLayoutId id="2147483660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ource_(computer_science)" TargetMode="External"/><Relationship Id="rId4" Type="http://schemas.openxmlformats.org/officeDocument/2006/relationships/hyperlink" Target="https://en.wikipedia.org/wiki/Process_(computing)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Linux_kerne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hyperlink" Target="mailto:xc0d3@outlook.com" TargetMode="External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1752" y="2918653"/>
            <a:ext cx="38022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关注 </a:t>
            </a:r>
            <a:r>
              <a:rPr lang="en-US" altLang="zh-CN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Xcode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即可获得热腾腾的高频题解析视频、面试技巧及准备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tips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、北美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就业咨询等干货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一对一实习或工作信息咨询服务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一对一面试能力评定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修改简历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Mock  interview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强化训练服务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9" y="0"/>
            <a:ext cx="88126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483518"/>
            <a:ext cx="8763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Who gives </a:t>
            </a:r>
            <a:r>
              <a:rPr lang="en-US" sz="5400" b="1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birth to Docker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15616" y="2067694"/>
            <a:ext cx="6609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Evolvement of Unix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0413" y="3219822"/>
            <a:ext cx="78021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Cgroups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(Control Group)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Union File System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35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0"/>
            <a:ext cx="66035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02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1640" y="3219822"/>
            <a:ext cx="6192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222222"/>
                </a:solidFill>
                <a:latin typeface="Arial" charset="0"/>
              </a:rPr>
              <a:t>cgroups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(abbreviated from </a:t>
            </a:r>
            <a:r>
              <a:rPr lang="en-US" b="1" dirty="0">
                <a:solidFill>
                  <a:srgbClr val="222222"/>
                </a:solidFill>
                <a:latin typeface="Arial" charset="0"/>
              </a:rPr>
              <a:t>control groups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) is a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2" tooltip="Linux kernel"/>
              </a:rPr>
              <a:t>Linux kernel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feature that limits, accounts for, and isolates the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3" tooltip="Resource (computer science)"/>
              </a:rPr>
              <a:t>resource usage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(CPU, memory, disk I/O, network, etc.) of a collection of </a:t>
            </a:r>
            <a:r>
              <a:rPr lang="en-US" dirty="0">
                <a:solidFill>
                  <a:srgbClr val="0B0080"/>
                </a:solidFill>
                <a:latin typeface="Arial" charset="0"/>
                <a:hlinkClick r:id="rId4" tooltip="Process (computing)"/>
              </a:rPr>
              <a:t>processes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267494"/>
            <a:ext cx="8318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10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7594" y="987574"/>
            <a:ext cx="4096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/>
              <a:t>DP</a:t>
            </a:r>
            <a:r>
              <a:rPr lang="zh-CN" altLang="en-US" sz="5400" b="1" dirty="0" smtClean="0"/>
              <a:t> 核心思想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3728" y="2283718"/>
            <a:ext cx="54748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Deduction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Formula</a:t>
            </a:r>
          </a:p>
          <a:p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Initialization</a:t>
            </a:r>
          </a:p>
          <a:p>
            <a:endParaRPr lang="en-US" sz="2400" b="1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Space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Improvement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(Bonus)</a:t>
            </a:r>
            <a:endParaRPr 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76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53" y="0"/>
            <a:ext cx="82314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72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411510"/>
            <a:ext cx="280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(1)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Deduction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Formula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911718"/>
              </p:ext>
            </p:extLst>
          </p:nvPr>
        </p:nvGraphicFramePr>
        <p:xfrm>
          <a:off x="2195736" y="1131590"/>
          <a:ext cx="4752527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50"/>
                <a:gridCol w="641629"/>
                <a:gridCol w="649090"/>
                <a:gridCol w="693025"/>
                <a:gridCol w="754369"/>
                <a:gridCol w="678932"/>
                <a:gridCol w="678932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-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-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top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2067694"/>
            <a:ext cx="39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12756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cost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367084"/>
              </p:ext>
            </p:extLst>
          </p:nvPr>
        </p:nvGraphicFramePr>
        <p:xfrm>
          <a:off x="971599" y="1969109"/>
          <a:ext cx="5976663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14"/>
                <a:gridCol w="624623"/>
                <a:gridCol w="724283"/>
                <a:gridCol w="1948421"/>
                <a:gridCol w="694986"/>
                <a:gridCol w="736766"/>
                <a:gridCol w="648070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top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73461" y="3219822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corresponds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cost[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2]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81852" y="3939902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cost[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2]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min(f[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1],</a:t>
            </a:r>
            <a:r>
              <a:rPr lang="zh-CN" altLang="en-US" dirty="0" smtClean="0"/>
              <a:t> </a:t>
            </a:r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2])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411510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(2)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Initialization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195736" y="1131590"/>
          <a:ext cx="4752527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50"/>
                <a:gridCol w="641629"/>
                <a:gridCol w="649090"/>
                <a:gridCol w="693025"/>
                <a:gridCol w="754369"/>
                <a:gridCol w="678932"/>
                <a:gridCol w="678932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-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-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top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2067694"/>
            <a:ext cx="39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12756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cost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1599" y="1969109"/>
          <a:ext cx="5976663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14"/>
                <a:gridCol w="624623"/>
                <a:gridCol w="724283"/>
                <a:gridCol w="1948421"/>
                <a:gridCol w="694986"/>
                <a:gridCol w="736766"/>
                <a:gridCol w="648070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top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73461" y="321982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f[0]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f[1]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3461" y="382246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97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47870"/>
              </p:ext>
            </p:extLst>
          </p:nvPr>
        </p:nvGraphicFramePr>
        <p:xfrm>
          <a:off x="2267744" y="267494"/>
          <a:ext cx="4752527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50"/>
                <a:gridCol w="641629"/>
                <a:gridCol w="649090"/>
                <a:gridCol w="693025"/>
                <a:gridCol w="754369"/>
                <a:gridCol w="678932"/>
                <a:gridCol w="678932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-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-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top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9552" y="1203598"/>
            <a:ext cx="39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4115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cost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793956"/>
              </p:ext>
            </p:extLst>
          </p:nvPr>
        </p:nvGraphicFramePr>
        <p:xfrm>
          <a:off x="1043607" y="1105013"/>
          <a:ext cx="5976663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14"/>
                <a:gridCol w="624623"/>
                <a:gridCol w="724283"/>
                <a:gridCol w="1948421"/>
                <a:gridCol w="694986"/>
                <a:gridCol w="736766"/>
                <a:gridCol w="648070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top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42532"/>
            <a:ext cx="5969000" cy="1651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39499" y="4011910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min(</a:t>
            </a:r>
            <a:r>
              <a:rPr lang="zh-CN" altLang="en-US" dirty="0" smtClean="0"/>
              <a:t> </a:t>
            </a:r>
            <a:r>
              <a:rPr lang="en-US" altLang="zh-CN" dirty="0" smtClean="0"/>
              <a:t>f[last],</a:t>
            </a:r>
            <a:r>
              <a:rPr lang="zh-CN" altLang="en-US" dirty="0" smtClean="0"/>
              <a:t> </a:t>
            </a:r>
            <a:r>
              <a:rPr lang="en-US" altLang="zh-CN" dirty="0" smtClean="0"/>
              <a:t>f[second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last]</a:t>
            </a:r>
            <a:r>
              <a:rPr lang="zh-CN" altLang="en-US" dirty="0" smtClean="0"/>
              <a:t> </a:t>
            </a:r>
            <a:r>
              <a:rPr lang="en-US" altLang="zh-CN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2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411510"/>
            <a:ext cx="296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(3)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Space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Improvement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195736" y="1131590"/>
          <a:ext cx="4752527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50"/>
                <a:gridCol w="641629"/>
                <a:gridCol w="649090"/>
                <a:gridCol w="693025"/>
                <a:gridCol w="754369"/>
                <a:gridCol w="678932"/>
                <a:gridCol w="678932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-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-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top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2067694"/>
            <a:ext cx="39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12756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cost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1599" y="1969109"/>
          <a:ext cx="5976663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14"/>
                <a:gridCol w="624623"/>
                <a:gridCol w="724283"/>
                <a:gridCol w="1948421"/>
                <a:gridCol w="694986"/>
                <a:gridCol w="736766"/>
                <a:gridCol w="648070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top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6871" y="3380187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f2</a:t>
            </a:r>
          </a:p>
          <a:p>
            <a:pPr algn="ctr"/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2]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871491" y="2875408"/>
            <a:ext cx="509579" cy="2629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54701" y="3396535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f1</a:t>
            </a:r>
          </a:p>
          <a:p>
            <a:pPr algn="ctr"/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en-US" altLang="zh-CN" dirty="0" smtClean="0"/>
              <a:t>]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6200000">
            <a:off x="1612702" y="2875408"/>
            <a:ext cx="509579" cy="2629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66327" y="3380187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f0</a:t>
            </a:r>
          </a:p>
          <a:p>
            <a:pPr algn="ctr"/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16200000">
            <a:off x="2325699" y="2875408"/>
            <a:ext cx="509579" cy="2629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4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109033"/>
            <a:ext cx="6737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想进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的刷题群，请加老师微信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singerdmx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，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他会拉你进群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AutoShape 2" descr="http://mmbiz.qpic.cn/mmbiz_png/4g8gMp5OMibAIXfDBwMv5ZQHDExQBFPt5bV2ugWXoBsJW657VL5xuwM7MZhCqIuPdqP6zicDeglmTW4hSxGh3qHQ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323528" y="12035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43050"/>
            <a:ext cx="8128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411510"/>
            <a:ext cx="296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(3)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Space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Improvement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195736" y="1131590"/>
          <a:ext cx="4752527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550"/>
                <a:gridCol w="641629"/>
                <a:gridCol w="649090"/>
                <a:gridCol w="693025"/>
                <a:gridCol w="754369"/>
                <a:gridCol w="678932"/>
                <a:gridCol w="678932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-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-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top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2067694"/>
            <a:ext cx="39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127560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cost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1599" y="1969109"/>
          <a:ext cx="5976663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14"/>
                <a:gridCol w="624623"/>
                <a:gridCol w="724283"/>
                <a:gridCol w="1948421"/>
                <a:gridCol w="694986"/>
                <a:gridCol w="736766"/>
                <a:gridCol w="648070"/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top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2372" y="3423509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f2</a:t>
            </a:r>
          </a:p>
          <a:p>
            <a:pPr algn="ctr"/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2]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1516992" y="2918730"/>
            <a:ext cx="509579" cy="2629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00202" y="3439857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f1</a:t>
            </a:r>
          </a:p>
          <a:p>
            <a:pPr algn="ctr"/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en-US" altLang="zh-CN" dirty="0" smtClean="0"/>
              <a:t>]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6200000">
            <a:off x="2258203" y="2918730"/>
            <a:ext cx="509579" cy="2629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11828" y="3423509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f0</a:t>
            </a:r>
          </a:p>
          <a:p>
            <a:pPr algn="ctr"/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16200000">
            <a:off x="2971200" y="2918730"/>
            <a:ext cx="509579" cy="2629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18" y="2638908"/>
            <a:ext cx="5372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849"/>
            <a:ext cx="9144000" cy="393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1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411510"/>
            <a:ext cx="280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(1)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Deduction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Formula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23728" y="192367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f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] =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max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(</a:t>
            </a:r>
            <a:r>
              <a:rPr lang="mr-IN" u="sng" dirty="0" err="1" smtClean="0">
                <a:solidFill>
                  <a:srgbClr val="4F76CB"/>
                </a:solidFill>
                <a:latin typeface="Monaco" charset="0"/>
              </a:rPr>
              <a:t>num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] +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f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mr-IN" dirty="0">
                <a:solidFill>
                  <a:srgbClr val="9293AF"/>
                </a:solidFill>
                <a:latin typeface="Monaco" charset="0"/>
              </a:rPr>
              <a:t>-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 2],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f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mr-IN" dirty="0">
                <a:solidFill>
                  <a:srgbClr val="9293AF"/>
                </a:solidFill>
                <a:latin typeface="Monaco" charset="0"/>
              </a:rPr>
              <a:t>-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 1])</a:t>
            </a:r>
            <a:endParaRPr lang="mr-IN" dirty="0">
              <a:solidFill>
                <a:srgbClr val="4F76CB"/>
              </a:solidFill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0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411510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(2)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Initialization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47864" y="149163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f[0]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0,</a:t>
            </a:r>
            <a:r>
              <a:rPr lang="zh-CN" altLang="en-US" dirty="0" smtClean="0"/>
              <a:t> </a:t>
            </a:r>
            <a:r>
              <a:rPr lang="en-US" altLang="zh-CN" dirty="0" smtClean="0"/>
              <a:t>f[1]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47864" y="209427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4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411510"/>
            <a:ext cx="296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(3)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Space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Improvement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355726"/>
            <a:ext cx="4152900" cy="2273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9712" y="1076342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f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] =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max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(</a:t>
            </a:r>
            <a:r>
              <a:rPr lang="mr-IN" u="sng" dirty="0" err="1" smtClean="0">
                <a:solidFill>
                  <a:srgbClr val="4F76CB"/>
                </a:solidFill>
                <a:latin typeface="Monaco" charset="0"/>
              </a:rPr>
              <a:t>num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] +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f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mr-IN" dirty="0">
                <a:solidFill>
                  <a:srgbClr val="9293AF"/>
                </a:solidFill>
                <a:latin typeface="Monaco" charset="0"/>
              </a:rPr>
              <a:t>-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 2],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f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mr-IN" dirty="0">
                <a:solidFill>
                  <a:srgbClr val="9293AF"/>
                </a:solidFill>
                <a:latin typeface="Monaco" charset="0"/>
              </a:rPr>
              <a:t>-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 1])</a:t>
            </a:r>
            <a:endParaRPr lang="mr-IN" dirty="0">
              <a:solidFill>
                <a:srgbClr val="4F76CB"/>
              </a:solidFill>
              <a:effectLst/>
              <a:latin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5567" y="1106148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]: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</a:p>
          <a:p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1]:</a:t>
            </a:r>
            <a:r>
              <a:rPr lang="zh-CN" altLang="en-US" dirty="0" smtClean="0"/>
              <a:t> </a:t>
            </a:r>
            <a:r>
              <a:rPr lang="en-US" altLang="zh-CN" dirty="0" smtClean="0"/>
              <a:t>b</a:t>
            </a:r>
          </a:p>
          <a:p>
            <a:r>
              <a:rPr lang="en-US" altLang="zh-CN" dirty="0" smtClean="0"/>
              <a:t>f[I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2]: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124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74" y="0"/>
            <a:ext cx="63892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0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267494"/>
            <a:ext cx="280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(1)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Deduction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Formula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7848" y="843558"/>
            <a:ext cx="7038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5A5A5A"/>
                </a:solidFill>
                <a:latin typeface="Helvetica Neue" charset="0"/>
              </a:rPr>
              <a:t>if we "take" a number (use it to score points), we might as well take all copies of it, since we've already erased all its neighbors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79712" y="3795886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Monaco" charset="0"/>
              </a:rPr>
              <a:t>counts:</a:t>
            </a:r>
            <a:r>
              <a:rPr lang="zh-CN" altLang="en-US" dirty="0" smtClean="0">
                <a:latin typeface="Monaco" charset="0"/>
              </a:rPr>
              <a:t> </a:t>
            </a:r>
            <a:r>
              <a:rPr lang="mr-IN" dirty="0" smtClean="0">
                <a:latin typeface="Monaco" charset="0"/>
              </a:rPr>
              <a:t>{</a:t>
            </a:r>
            <a:r>
              <a:rPr lang="mr-IN" dirty="0" smtClean="0"/>
              <a:t>2=2</a:t>
            </a:r>
            <a:r>
              <a:rPr lang="mr-IN" dirty="0"/>
              <a:t>, 3=3, 4=1</a:t>
            </a:r>
            <a:r>
              <a:rPr lang="mr-IN" dirty="0" smtClean="0"/>
              <a:t>, 7=1</a:t>
            </a:r>
            <a:r>
              <a:rPr lang="mr-IN" dirty="0" smtClean="0">
                <a:latin typeface="Monaco" charset="0"/>
              </a:rPr>
              <a:t>}</a:t>
            </a:r>
            <a:endParaRPr lang="mr-IN" dirty="0">
              <a:effectLst/>
              <a:latin typeface="Monac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64230" y="2783321"/>
            <a:ext cx="4060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 err="1"/>
              <a:t>nums</a:t>
            </a:r>
            <a:r>
              <a:rPr lang="mr-IN" dirty="0"/>
              <a:t> = </a:t>
            </a:r>
            <a:r>
              <a:rPr lang="mr-IN" dirty="0" smtClean="0"/>
              <a:t>[</a:t>
            </a:r>
            <a:r>
              <a:rPr lang="cs-CZ" dirty="0"/>
              <a:t>2, 2, 3, 3, 3, 4, </a:t>
            </a:r>
            <a:r>
              <a:rPr lang="cs-CZ" dirty="0" smtClean="0"/>
              <a:t>7</a:t>
            </a:r>
            <a:r>
              <a:rPr lang="mr-IN" dirty="0" smtClean="0"/>
              <a:t>]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4077246" y="3219822"/>
            <a:ext cx="359866" cy="432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071" y="1529211"/>
            <a:ext cx="4584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28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267494"/>
            <a:ext cx="280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(1)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Deduction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Formula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31298" y="1712107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Monaco" charset="0"/>
              </a:rPr>
              <a:t>counts:</a:t>
            </a:r>
            <a:r>
              <a:rPr lang="zh-CN" altLang="en-US" dirty="0" smtClean="0">
                <a:latin typeface="Monaco" charset="0"/>
              </a:rPr>
              <a:t> </a:t>
            </a:r>
            <a:r>
              <a:rPr lang="mr-IN" dirty="0" smtClean="0">
                <a:latin typeface="Monaco" charset="0"/>
              </a:rPr>
              <a:t>{</a:t>
            </a:r>
            <a:r>
              <a:rPr lang="mr-IN" dirty="0" smtClean="0"/>
              <a:t>2=2</a:t>
            </a:r>
            <a:r>
              <a:rPr lang="mr-IN" dirty="0"/>
              <a:t>, 3=3, 4=1</a:t>
            </a:r>
            <a:r>
              <a:rPr lang="mr-IN" dirty="0" smtClean="0"/>
              <a:t>, 7=1</a:t>
            </a:r>
            <a:r>
              <a:rPr lang="mr-IN" dirty="0" smtClean="0">
                <a:latin typeface="Monaco" charset="0"/>
              </a:rPr>
              <a:t>}</a:t>
            </a:r>
            <a:endParaRPr lang="mr-IN" dirty="0">
              <a:effectLst/>
              <a:latin typeface="Monac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15816" y="699542"/>
            <a:ext cx="4060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 err="1"/>
              <a:t>nums</a:t>
            </a:r>
            <a:r>
              <a:rPr lang="mr-IN" dirty="0"/>
              <a:t> = </a:t>
            </a:r>
            <a:r>
              <a:rPr lang="mr-IN" dirty="0" smtClean="0"/>
              <a:t>[</a:t>
            </a:r>
            <a:r>
              <a:rPr lang="cs-CZ" dirty="0"/>
              <a:t>2, 2, 3, 3, 3, 4, </a:t>
            </a:r>
            <a:r>
              <a:rPr lang="cs-CZ" dirty="0" smtClean="0"/>
              <a:t>7</a:t>
            </a:r>
            <a:r>
              <a:rPr lang="mr-IN" dirty="0" smtClean="0"/>
              <a:t>]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4828832" y="1136043"/>
            <a:ext cx="359866" cy="432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1720" y="2758557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f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] =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max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(</a:t>
            </a:r>
            <a:r>
              <a:rPr lang="mr-IN" u="sng" dirty="0" err="1" smtClean="0">
                <a:solidFill>
                  <a:srgbClr val="4F76CB"/>
                </a:solidFill>
                <a:latin typeface="Monaco" charset="0"/>
              </a:rPr>
              <a:t>num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] +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f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mr-IN" dirty="0">
                <a:solidFill>
                  <a:srgbClr val="9293AF"/>
                </a:solidFill>
                <a:latin typeface="Monaco" charset="0"/>
              </a:rPr>
              <a:t>-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 2], </a:t>
            </a:r>
            <a:r>
              <a:rPr lang="en-US" altLang="zh-CN" dirty="0" smtClean="0">
                <a:solidFill>
                  <a:srgbClr val="4F76CB"/>
                </a:solidFill>
                <a:latin typeface="Monaco" charset="0"/>
              </a:rPr>
              <a:t>f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[</a:t>
            </a:r>
            <a:r>
              <a:rPr lang="mr-IN" dirty="0" err="1" smtClean="0">
                <a:solidFill>
                  <a:srgbClr val="4F76CB"/>
                </a:solidFill>
                <a:latin typeface="Monaco" charset="0"/>
              </a:rPr>
              <a:t>i</a:t>
            </a:r>
            <a:r>
              <a:rPr lang="mr-IN" dirty="0" smtClean="0">
                <a:solidFill>
                  <a:srgbClr val="4F76CB"/>
                </a:solidFill>
                <a:latin typeface="Monaco" charset="0"/>
              </a:rPr>
              <a:t> </a:t>
            </a:r>
            <a:r>
              <a:rPr lang="mr-IN" dirty="0">
                <a:solidFill>
                  <a:srgbClr val="9293AF"/>
                </a:solidFill>
                <a:latin typeface="Monaco" charset="0"/>
              </a:rPr>
              <a:t>-</a:t>
            </a:r>
            <a:r>
              <a:rPr lang="mr-IN" dirty="0">
                <a:solidFill>
                  <a:srgbClr val="4F76CB"/>
                </a:solidFill>
                <a:latin typeface="Monaco" charset="0"/>
              </a:rPr>
              <a:t> 1])</a:t>
            </a:r>
            <a:endParaRPr lang="mr-IN" dirty="0">
              <a:solidFill>
                <a:srgbClr val="4F76CB"/>
              </a:solidFill>
              <a:effectLst/>
              <a:latin typeface="Monaco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923928" y="3219822"/>
            <a:ext cx="359866" cy="432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05109" y="414873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</a:t>
            </a:r>
            <a:r>
              <a:rPr lang="en-US" altLang="zh-CN" dirty="0" err="1" smtClean="0"/>
              <a:t>um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]: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* </a:t>
            </a:r>
            <a:r>
              <a:rPr lang="en-US" altLang="zh-CN" dirty="0" smtClean="0"/>
              <a:t>count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4347" y="380500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]: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</a:p>
          <a:p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1]:</a:t>
            </a:r>
            <a:r>
              <a:rPr lang="zh-CN" altLang="en-US" dirty="0" smtClean="0"/>
              <a:t> </a:t>
            </a:r>
            <a:r>
              <a:rPr lang="en-US" altLang="zh-CN" dirty="0" smtClean="0"/>
              <a:t>b</a:t>
            </a:r>
          </a:p>
          <a:p>
            <a:r>
              <a:rPr lang="en-US" altLang="zh-CN" dirty="0" smtClean="0"/>
              <a:t>f[I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2]: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39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3848" y="267494"/>
            <a:ext cx="280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(1)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Deduction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Formula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584" y="843558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Monaco" charset="0"/>
              </a:rPr>
              <a:t>counts</a:t>
            </a:r>
            <a:r>
              <a:rPr lang="en-US" altLang="zh-CN" smtClean="0">
                <a:latin typeface="Monaco" charset="0"/>
              </a:rPr>
              <a:t>:</a:t>
            </a:r>
            <a:r>
              <a:rPr lang="zh-CN" altLang="en-US" dirty="0" smtClean="0">
                <a:latin typeface="Monaco" charset="0"/>
              </a:rPr>
              <a:t>    </a:t>
            </a:r>
            <a:r>
              <a:rPr lang="mr-IN" dirty="0" smtClean="0">
                <a:latin typeface="Monaco" charset="0"/>
              </a:rPr>
              <a:t>{</a:t>
            </a:r>
            <a:r>
              <a:rPr lang="mr-IN" dirty="0" smtClean="0"/>
              <a:t>2=2</a:t>
            </a:r>
            <a:r>
              <a:rPr lang="mr-IN" dirty="0"/>
              <a:t>, </a:t>
            </a:r>
            <a:r>
              <a:rPr lang="zh-CN" altLang="en-US" dirty="0" smtClean="0"/>
              <a:t>      </a:t>
            </a:r>
            <a:r>
              <a:rPr lang="mr-IN" dirty="0" smtClean="0"/>
              <a:t>3=3</a:t>
            </a:r>
            <a:r>
              <a:rPr lang="mr-IN" dirty="0"/>
              <a:t>, </a:t>
            </a:r>
            <a:r>
              <a:rPr lang="zh-CN" altLang="en-US" dirty="0" smtClean="0"/>
              <a:t>     </a:t>
            </a:r>
            <a:r>
              <a:rPr lang="mr-IN" dirty="0" smtClean="0"/>
              <a:t>4=1, </a:t>
            </a:r>
            <a:r>
              <a:rPr lang="zh-CN" altLang="en-US" dirty="0" smtClean="0"/>
              <a:t>      </a:t>
            </a:r>
            <a:r>
              <a:rPr lang="mr-IN" dirty="0" smtClean="0"/>
              <a:t>7=1</a:t>
            </a:r>
            <a:r>
              <a:rPr lang="mr-IN" dirty="0" smtClean="0">
                <a:latin typeface="Monaco" charset="0"/>
              </a:rPr>
              <a:t>}</a:t>
            </a:r>
            <a:endParaRPr lang="mr-IN" dirty="0">
              <a:effectLst/>
              <a:latin typeface="Monaco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260468" y="1284027"/>
            <a:ext cx="288032" cy="63878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3528" y="141962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terating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11772" y="2051279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</a:p>
          <a:p>
            <a:pPr algn="ctr"/>
            <a:r>
              <a:rPr lang="en-US" altLang="zh-CN" dirty="0"/>
              <a:t>c</a:t>
            </a:r>
            <a:endParaRPr lang="en-US" altLang="zh-CN" dirty="0" smtClean="0"/>
          </a:p>
        </p:txBody>
      </p:sp>
      <p:sp>
        <p:nvSpPr>
          <p:cNvPr id="10" name="Down Arrow 9"/>
          <p:cNvSpPr/>
          <p:nvPr/>
        </p:nvSpPr>
        <p:spPr>
          <a:xfrm>
            <a:off x="3505956" y="1284027"/>
            <a:ext cx="288032" cy="63878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69098" y="205127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1]</a:t>
            </a:r>
          </a:p>
          <a:p>
            <a:pPr algn="ctr"/>
            <a:r>
              <a:rPr lang="en-US" altLang="zh-CN" dirty="0"/>
              <a:t>b</a:t>
            </a:r>
            <a:endParaRPr lang="en-US" altLang="zh-CN" dirty="0" smtClean="0"/>
          </a:p>
        </p:txBody>
      </p:sp>
      <p:sp>
        <p:nvSpPr>
          <p:cNvPr id="14" name="Down Arrow 13"/>
          <p:cNvSpPr/>
          <p:nvPr/>
        </p:nvSpPr>
        <p:spPr>
          <a:xfrm>
            <a:off x="2563282" y="1284027"/>
            <a:ext cx="288032" cy="63878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26424" y="205127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f[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]</a:t>
            </a:r>
          </a:p>
          <a:p>
            <a:pPr algn="ctr"/>
            <a:r>
              <a:rPr lang="en-US" altLang="zh-CN" dirty="0"/>
              <a:t>a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1023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295400"/>
            <a:ext cx="5981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07904" y="411510"/>
            <a:ext cx="1838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Mock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9552" y="1851670"/>
            <a:ext cx="8366393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/>
              <a:t>FB 高频题： </a:t>
            </a:r>
            <a:endParaRPr lang="en-US" sz="3600" b="1" dirty="0" smtClean="0"/>
          </a:p>
          <a:p>
            <a:pPr algn="ctr"/>
            <a:r>
              <a:rPr lang="en-US" sz="3600" b="1" dirty="0" smtClean="0"/>
              <a:t>Wild </a:t>
            </a:r>
            <a:r>
              <a:rPr lang="en-US" sz="3600" b="1" dirty="0"/>
              <a:t>Card Match </a:t>
            </a:r>
            <a:endParaRPr lang="en-US" sz="3600" b="1" dirty="0" smtClean="0"/>
          </a:p>
          <a:p>
            <a:pPr algn="ctr"/>
            <a:r>
              <a:rPr lang="en-US" sz="3600" b="1" dirty="0" smtClean="0"/>
              <a:t>（</a:t>
            </a:r>
            <a:r>
              <a:rPr lang="en-US" sz="3600" b="1" dirty="0" err="1"/>
              <a:t>该wild</a:t>
            </a:r>
            <a:r>
              <a:rPr lang="en-US" sz="3600" b="1" dirty="0"/>
              <a:t> </a:t>
            </a:r>
            <a:r>
              <a:rPr lang="en-US" sz="3600" b="1" dirty="0" err="1"/>
              <a:t>card只有</a:t>
            </a:r>
            <a:r>
              <a:rPr lang="en-US" sz="3600" b="1" dirty="0"/>
              <a:t>*、英文字母和数字</a:t>
            </a:r>
            <a:r>
              <a:rPr lang="en-US" sz="3600" b="1" dirty="0" smtClean="0"/>
              <a:t>）</a:t>
            </a:r>
          </a:p>
          <a:p>
            <a:pPr algn="ctr"/>
            <a:r>
              <a:rPr lang="en-US" sz="3600" b="1" dirty="0" smtClean="0"/>
              <a:t>用 </a:t>
            </a:r>
            <a:r>
              <a:rPr lang="en-US" sz="3600" b="1" dirty="0" err="1"/>
              <a:t>Trie</a:t>
            </a:r>
            <a:r>
              <a:rPr lang="en-US" sz="3600" b="1" dirty="0"/>
              <a:t> 实现</a:t>
            </a:r>
            <a:endParaRPr lang="en-US" altLang="zh-CN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19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43558"/>
            <a:ext cx="6604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6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15" y="0"/>
            <a:ext cx="73817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45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77081" y="3579862"/>
            <a:ext cx="3802262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有任何疑问请发邮件至 </a:t>
            </a:r>
            <a:r>
              <a:rPr lang="en-US" altLang="zh-C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  <a:hlinkClick r:id="rId5"/>
              </a:rPr>
              <a:t>xc0d3@outlook.com</a:t>
            </a:r>
            <a:r>
              <a:rPr lang="zh-CN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咨询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2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7594" y="2110085"/>
            <a:ext cx="4108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/>
              <a:t>Docker</a:t>
            </a:r>
            <a:r>
              <a:rPr lang="zh-CN" altLang="en-US" sz="5400" b="1" dirty="0" smtClean="0"/>
              <a:t> 简介</a:t>
            </a:r>
            <a:endParaRPr lang="en-US" altLang="zh-CN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956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962"/>
            <a:ext cx="9144000" cy="36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524"/>
            <a:ext cx="9144000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8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25"/>
            <a:ext cx="9144000" cy="47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6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39502"/>
            <a:ext cx="760291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27"/>
            <a:ext cx="9144000" cy="46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04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5289</TotalTime>
  <Words>573</Words>
  <Application>Microsoft Macintosh PowerPoint</Application>
  <PresentationFormat>On-screen Show (16:9)</PresentationFormat>
  <Paragraphs>163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Helvetica Neue</vt:lpstr>
      <vt:lpstr>Monaco</vt:lpstr>
      <vt:lpstr>宋体</vt:lpstr>
      <vt:lpstr>微软雅黑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Xin Yao</cp:lastModifiedBy>
  <cp:revision>413</cp:revision>
  <dcterms:created xsi:type="dcterms:W3CDTF">2014-06-17T10:01:34Z</dcterms:created>
  <dcterms:modified xsi:type="dcterms:W3CDTF">2017-12-20T03:48:07Z</dcterms:modified>
</cp:coreProperties>
</file>